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unito Sans Bold" charset="1" panose="00000800000000000000"/>
      <p:regular r:id="rId10"/>
    </p:embeddedFont>
    <p:embeddedFont>
      <p:font typeface="Nunito Sans Bold Bold" charset="1" panose="00000900000000000000"/>
      <p:regular r:id="rId11"/>
    </p:embeddedFont>
    <p:embeddedFont>
      <p:font typeface="Nunito Sans Bold Italics" charset="1" panose="00000800000000000000"/>
      <p:regular r:id="rId12"/>
    </p:embeddedFont>
    <p:embeddedFont>
      <p:font typeface="Nunito Sans Bold Bold Italics" charset="1" panose="00000900000000000000"/>
      <p:regular r:id="rId13"/>
    </p:embeddedFont>
    <p:embeddedFont>
      <p:font typeface="Nunito Sans Regular" charset="1" panose="00000500000000000000"/>
      <p:regular r:id="rId14"/>
    </p:embeddedFont>
    <p:embeddedFont>
      <p:font typeface="Nunito Sans Regular Bold" charset="1" panose="00000700000000000000"/>
      <p:regular r:id="rId15"/>
    </p:embeddedFont>
    <p:embeddedFont>
      <p:font typeface="Nunito Sans Regular Italics" charset="1" panose="00000500000000000000"/>
      <p:regular r:id="rId16"/>
    </p:embeddedFont>
    <p:embeddedFont>
      <p:font typeface="Nunito Sans Regular Bold Italics" charset="1" panose="00000700000000000000"/>
      <p:regular r:id="rId17"/>
    </p:embeddedFont>
    <p:embeddedFont>
      <p:font typeface="Nunito Sans Extra Light" charset="1" panose="00000300000000000000"/>
      <p:regular r:id="rId18"/>
    </p:embeddedFont>
    <p:embeddedFont>
      <p:font typeface="Nunito Sans Extra Light Bold" charset="1" panose="00000400000000000000"/>
      <p:regular r:id="rId19"/>
    </p:embeddedFont>
    <p:embeddedFont>
      <p:font typeface="Nunito Sans Extra Light Italics" charset="1" panose="00000300000000000000"/>
      <p:regular r:id="rId20"/>
    </p:embeddedFont>
    <p:embeddedFont>
      <p:font typeface="Nunito Sans Extra Light Bold Italics" charset="1" panose="000004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123" t="5670" r="0" b="0"/>
          <a:stretch>
            <a:fillRect/>
          </a:stretch>
        </p:blipFill>
        <p:spPr>
          <a:xfrm flipH="false" flipV="false" rot="0">
            <a:off x="0" y="0"/>
            <a:ext cx="7928367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891666" y="8414761"/>
            <a:ext cx="343808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Nunito Sans Regular"/>
              </a:rPr>
              <a:t>Presented by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Nunito Sans Regular"/>
              </a:rPr>
              <a:t>Big Drip Marketing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80556" y="8786236"/>
            <a:ext cx="343808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Nunito Sans Regular"/>
              </a:rPr>
              <a:t>March 10, 2022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525540" y="1455246"/>
            <a:ext cx="10733760" cy="6507560"/>
            <a:chOff x="0" y="0"/>
            <a:chExt cx="14311680" cy="867674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9550"/>
              <a:ext cx="14311680" cy="7582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85"/>
                </a:lnSpc>
              </a:pPr>
              <a:r>
                <a:rPr lang="en-US" sz="10985">
                  <a:solidFill>
                    <a:srgbClr val="FFFFFF"/>
                  </a:solidFill>
                  <a:latin typeface="Nunito Sans Bold Bold"/>
                </a:rPr>
                <a:t>Starbucks Reward Redemption Proposal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54835" y="8009997"/>
              <a:ext cx="11156845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MKT 566 Marketing Analytics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4840" b="450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357256"/>
            <a:ext cx="4960154" cy="3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632">
                <a:solidFill>
                  <a:srgbClr val="353333"/>
                </a:solidFill>
                <a:latin typeface="Nunito Sans Extra Light"/>
              </a:rPr>
              <a:t>The Starbucks Marketing Department is seeking to understand the customer characteristics associated with those that redeemed offers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778111"/>
            <a:ext cx="3762927" cy="1070344"/>
            <a:chOff x="0" y="0"/>
            <a:chExt cx="5017236" cy="1427125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5017236" cy="1427125"/>
              <a:chOff x="0" y="0"/>
              <a:chExt cx="7937500" cy="2257778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6351" y="0"/>
                <a:ext cx="2570727" cy="2257821"/>
              </a:xfrm>
              <a:custGeom>
                <a:avLst/>
                <a:gdLst/>
                <a:ahLst/>
                <a:cxnLst/>
                <a:rect r="r" b="b" t="t" l="l"/>
                <a:pathLst>
                  <a:path h="2257821" w="2570727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</a:path>
                </a:pathLst>
              </a:custGeom>
              <a:solidFill>
                <a:srgbClr val="353333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2683351" y="0"/>
                <a:ext cx="3904227" cy="2257821"/>
              </a:xfrm>
              <a:custGeom>
                <a:avLst/>
                <a:gdLst/>
                <a:ahLst/>
                <a:cxnLst/>
                <a:rect r="r" b="b" t="t" l="l"/>
                <a:pathLst>
                  <a:path h="2257821" w="3904227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2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3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1004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4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4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4504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4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1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4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4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6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8" id="8"/>
          <p:cNvSpPr txBox="true"/>
          <p:nvPr/>
        </p:nvSpPr>
        <p:spPr>
          <a:xfrm rot="0">
            <a:off x="1028700" y="1143000"/>
            <a:ext cx="10354509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0"/>
              </a:lnSpc>
            </a:pPr>
            <a:r>
              <a:rPr lang="en-US" sz="6400">
                <a:solidFill>
                  <a:srgbClr val="353333"/>
                </a:solidFill>
                <a:latin typeface="Nunito Sans Regular"/>
              </a:rPr>
              <a:t>Background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019" t="0" r="29989" b="0"/>
          <a:stretch>
            <a:fillRect/>
          </a:stretch>
        </p:blipFill>
        <p:spPr>
          <a:xfrm flipH="false" flipV="false" rot="0">
            <a:off x="0" y="0"/>
            <a:ext cx="8948186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11686" y="1171575"/>
            <a:ext cx="7647614" cy="106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Nunito Sans Regular"/>
              </a:rPr>
              <a:t>Outline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11686" y="3166137"/>
            <a:ext cx="7559117" cy="3004578"/>
            <a:chOff x="0" y="0"/>
            <a:chExt cx="10078823" cy="40061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007882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Nunito Sans Bold"/>
                </a:rPr>
                <a:t>Marketing Question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55284"/>
              <a:ext cx="10078823" cy="2750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unito Sans Regular"/>
                </a:rPr>
                <a:t>Based on our clustering analysis,  we are seeking to identify target markets segmented by demographic features and customer loyalty duration in an effort to build a marketing strategy that increases redeemed Starbucks offers.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50" t="31619" r="0" b="30326"/>
          <a:stretch>
            <a:fillRect/>
          </a:stretch>
        </p:blipFill>
        <p:spPr>
          <a:xfrm flipH="false" flipV="false" rot="0">
            <a:off x="0" y="5542342"/>
            <a:ext cx="8224837" cy="474465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171575"/>
            <a:ext cx="6936776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3E444B"/>
                </a:solidFill>
                <a:latin typeface="Nunito Sans Regular"/>
              </a:rPr>
              <a:t>Analysis</a:t>
            </a:r>
          </a:p>
          <a:p>
            <a:pPr>
              <a:lnSpc>
                <a:spcPts val="8000"/>
              </a:lnSpc>
            </a:pPr>
            <a:r>
              <a:rPr lang="en-US" sz="8000">
                <a:solidFill>
                  <a:srgbClr val="3E444B"/>
                </a:solidFill>
                <a:latin typeface="Nunito Sans Regular"/>
              </a:rPr>
              <a:t>Approach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44000" y="2483357"/>
            <a:ext cx="8030198" cy="1455630"/>
            <a:chOff x="0" y="0"/>
            <a:chExt cx="10706931" cy="194083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070693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353333"/>
                  </a:solidFill>
                  <a:latin typeface="Nunito Sans Bold"/>
                </a:rPr>
                <a:t>K-Means Clustering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66419"/>
              <a:ext cx="10706931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 Regular"/>
                </a:rPr>
                <a:t>Identify customer characteristics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 Regular"/>
                </a:rPr>
                <a:t>&amp; segment them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5276616"/>
            <a:ext cx="8030198" cy="1840220"/>
            <a:chOff x="0" y="0"/>
            <a:chExt cx="10706931" cy="245362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070693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53333"/>
                  </a:solidFill>
                  <a:latin typeface="Nunito Sans Bold"/>
                </a:rPr>
                <a:t>External Data Sources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20407"/>
              <a:ext cx="10706931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 Regular"/>
                </a:rPr>
                <a:t>L</a:t>
              </a:r>
              <a:r>
                <a:rPr lang="en-US" sz="2400">
                  <a:solidFill>
                    <a:srgbClr val="353333"/>
                  </a:solidFill>
                  <a:latin typeface="Nunito Sans Regular"/>
                </a:rPr>
                <a:t>everage outside market research to develop a recommendation for the Starbucks Marketing Department to increase offer redemptions &amp; ROI on the offers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-10800000">
            <a:off x="9144000" y="4598276"/>
            <a:ext cx="8115300" cy="0"/>
          </a:xfrm>
          <a:prstGeom prst="line">
            <a:avLst/>
          </a:prstGeom>
          <a:ln cap="rnd" w="19050">
            <a:solidFill>
              <a:srgbClr val="9FA4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10800000">
            <a:off x="9144000" y="7784593"/>
            <a:ext cx="8115300" cy="0"/>
          </a:xfrm>
          <a:prstGeom prst="line">
            <a:avLst/>
          </a:prstGeom>
          <a:ln cap="rnd" w="19050">
            <a:solidFill>
              <a:srgbClr val="9FA4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50" t="31619" r="0" b="30326"/>
          <a:stretch>
            <a:fillRect/>
          </a:stretch>
        </p:blipFill>
        <p:spPr>
          <a:xfrm flipH="false" flipV="false" rot="0">
            <a:off x="0" y="5542342"/>
            <a:ext cx="8224837" cy="474465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171575"/>
            <a:ext cx="6936776" cy="315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3E444B"/>
                </a:solidFill>
                <a:latin typeface="Nunito Sans Regular"/>
              </a:rPr>
              <a:t>Data</a:t>
            </a:r>
          </a:p>
          <a:p>
            <a:pPr>
              <a:lnSpc>
                <a:spcPts val="2000"/>
              </a:lnSpc>
            </a:pPr>
          </a:p>
          <a:p>
            <a:pPr>
              <a:lnSpc>
                <a:spcPts val="3000"/>
              </a:lnSpc>
            </a:pPr>
          </a:p>
          <a:p>
            <a:pPr>
              <a:lnSpc>
                <a:spcPts val="3000"/>
              </a:lnSpc>
            </a:pPr>
          </a:p>
          <a:p>
            <a:pPr>
              <a:lnSpc>
                <a:spcPts val="3000"/>
              </a:lnSpc>
            </a:pPr>
            <a:r>
              <a:rPr lang="en-US" sz="3000">
                <a:solidFill>
                  <a:srgbClr val="3E444B"/>
                </a:solidFill>
                <a:latin typeface="Nunito Sans Regular"/>
              </a:rPr>
              <a:t>source: </a:t>
            </a:r>
            <a:r>
              <a:rPr lang="en-US" u="sng" sz="3000">
                <a:solidFill>
                  <a:srgbClr val="3E444B"/>
                </a:solidFill>
                <a:latin typeface="Nunito Sans Regular Bold Italics"/>
              </a:rPr>
              <a:t>https://www.kaggle.com/ishadss/coffee-starbucks-customer-clusters-and-eda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44000" y="1194643"/>
            <a:ext cx="8030198" cy="1036530"/>
            <a:chOff x="0" y="0"/>
            <a:chExt cx="10706931" cy="138203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070693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353333"/>
                  </a:solidFill>
                  <a:latin typeface="Nunito Sans Bold"/>
                </a:rPr>
                <a:t>Profile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66419"/>
              <a:ext cx="1070693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 Regular"/>
                </a:rPr>
                <a:t>Information about customers such as Income, Age, Gender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3002728"/>
            <a:ext cx="8030198" cy="1002020"/>
            <a:chOff x="0" y="0"/>
            <a:chExt cx="10706931" cy="133602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070693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53333"/>
                  </a:solidFill>
                  <a:latin typeface="Nunito Sans Bold"/>
                </a:rPr>
                <a:t>Portfolio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20407"/>
              <a:ext cx="1070693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 Regular"/>
                </a:rPr>
                <a:t>I</a:t>
              </a:r>
              <a:r>
                <a:rPr lang="en-US" sz="2400">
                  <a:solidFill>
                    <a:srgbClr val="353333"/>
                  </a:solidFill>
                  <a:latin typeface="Nunito Sans Regular"/>
                </a:rPr>
                <a:t>nformation about offers such as type, channels, duration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4801889"/>
            <a:ext cx="8030198" cy="1480904"/>
            <a:chOff x="0" y="0"/>
            <a:chExt cx="10706931" cy="197453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070693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353333"/>
                  </a:solidFill>
                  <a:latin typeface="Nunito Sans Bold"/>
                </a:rPr>
                <a:t>Transcript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00119"/>
              <a:ext cx="10706931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 Regular"/>
                </a:rPr>
                <a:t>Information about offer status such as received, completed, transaction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-10800000">
            <a:off x="9144000" y="2507677"/>
            <a:ext cx="8115300" cy="0"/>
          </a:xfrm>
          <a:prstGeom prst="line">
            <a:avLst/>
          </a:prstGeom>
          <a:ln cap="rnd" w="19050">
            <a:solidFill>
              <a:srgbClr val="9FA4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10800000">
            <a:off x="9144000" y="4330704"/>
            <a:ext cx="8115300" cy="0"/>
          </a:xfrm>
          <a:prstGeom prst="line">
            <a:avLst/>
          </a:prstGeom>
          <a:ln cap="rnd" w="19050">
            <a:solidFill>
              <a:srgbClr val="9FA4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144000" y="7202656"/>
            <a:ext cx="8030198" cy="1421120"/>
            <a:chOff x="0" y="0"/>
            <a:chExt cx="10706931" cy="189482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1070693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53333"/>
                  </a:solidFill>
                  <a:latin typeface="Nunito Sans Bold"/>
                </a:rPr>
                <a:t>Data Challenges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20407"/>
              <a:ext cx="10706931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53333"/>
                  </a:solidFill>
                  <a:latin typeface="Nunito Sans Regular"/>
                </a:rPr>
                <a:t>Clean the data and remove unnecessary columns and null values; combine datasets &amp; normalize the data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rot="-10800000">
            <a:off x="9144000" y="6707604"/>
            <a:ext cx="8115300" cy="0"/>
          </a:xfrm>
          <a:prstGeom prst="line">
            <a:avLst/>
          </a:prstGeom>
          <a:ln cap="rnd" w="19050">
            <a:solidFill>
              <a:srgbClr val="9FA4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44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39947" y="7345365"/>
            <a:ext cx="808106" cy="6112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75622" y="2076594"/>
            <a:ext cx="1136756" cy="102721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79822" y="4666891"/>
            <a:ext cx="954919" cy="97260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74261"/>
            <a:ext cx="6646498" cy="409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Nunito Sans Regular"/>
              </a:rPr>
              <a:t>Anticipated</a:t>
            </a:r>
          </a:p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Nunito Sans Regular"/>
              </a:rPr>
              <a:t>Managerial</a:t>
            </a:r>
          </a:p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Nunito Sans Regular"/>
              </a:rPr>
              <a:t>Implications</a:t>
            </a:r>
          </a:p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Nunito Sans Regular"/>
              </a:rPr>
              <a:t>&amp; Challenges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128770" y="1874967"/>
            <a:ext cx="7225780" cy="1849570"/>
            <a:chOff x="0" y="0"/>
            <a:chExt cx="9634373" cy="246609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63437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Nunito Sans Bold"/>
                </a:rPr>
                <a:t>Return on Coupon Code Spending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2873"/>
              <a:ext cx="9634373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unito Sans Regular"/>
                </a:rPr>
                <a:t>Strategize on how to best leverage the most effective offer types to reduce excess spending by the Starbucks' marketing team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128770" y="4233498"/>
            <a:ext cx="7225780" cy="2268670"/>
            <a:chOff x="0" y="0"/>
            <a:chExt cx="9634373" cy="302489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63437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Nunito Sans Bold"/>
                </a:rPr>
                <a:t>Better Targeting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32873"/>
              <a:ext cx="9634373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unito Sans Regular"/>
                </a:rPr>
                <a:t>Starbucks managers can better understand the key characteristics that are associated with offer redemptions to improve store store sales and customer loyalty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28770" y="6935742"/>
            <a:ext cx="7225780" cy="1849570"/>
            <a:chOff x="0" y="0"/>
            <a:chExt cx="9634373" cy="246609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963437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Nunito Sans Bold"/>
                </a:rPr>
                <a:t>Better Marketing Campaigns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32873"/>
              <a:ext cx="9634373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unito Sans Regular"/>
                </a:rPr>
                <a:t>Analysis results can be applied to create better marketing campaigns in the future to attract customers and build brands.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DAE5xs8qGVw</dc:identifier>
  <dcterms:modified xsi:type="dcterms:W3CDTF">2011-08-01T06:04:30Z</dcterms:modified>
  <cp:revision>1</cp:revision>
  <dc:title>Presented by Rosa Maria Aguado</dc:title>
</cp:coreProperties>
</file>